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notesMasterIdLst>
    <p:notesMasterId r:id="rId11"/>
  </p:notesMasterIdLst>
  <p:sldSz cx="14630400" cy="8229600"/>
  <p:notesSz cx="8229600" cy="14630400"/>
  <p:embeddedFontLst>
    <p:embeddedFont>
      <p:font typeface="Outfit"/>
      <p:regular r:id="rId16"/>
    </p:embeddedFont>
    <p:embeddedFont>
      <p:font typeface="Outfit"/>
      <p:regular r:id="rId17"/>
    </p:embeddedFont>
    <p:embeddedFont>
      <p:font typeface="Bitter"/>
      <p:regular r:id="rId18"/>
    </p:embeddedFont>
    <p:embeddedFont>
      <p:font typeface="Bitter"/>
      <p:regular r:id="rId19"/>
    </p:embeddedFont>
    <p:embeddedFont>
      <p:font typeface="Bitter"/>
      <p:regular r:id="rId20"/>
    </p:embeddedFont>
    <p:embeddedFont>
      <p:font typeface="Bitter"/>
      <p:regular r:id="rId21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6" Type="http://schemas.openxmlformats.org/officeDocument/2006/relationships/font" Target="fonts/font1.fntdata"/><Relationship Id="rId17" Type="http://schemas.openxmlformats.org/officeDocument/2006/relationships/font" Target="fonts/font2.fntdata"/><Relationship Id="rId18" Type="http://schemas.openxmlformats.org/officeDocument/2006/relationships/font" Target="fonts/font3.fntdata"/><Relationship Id="rId19" Type="http://schemas.openxmlformats.org/officeDocument/2006/relationships/font" Target="fonts/font4.fntdata"/><Relationship Id="rId20" Type="http://schemas.openxmlformats.org/officeDocument/2006/relationships/font" Target="fonts/font5.fntdata"/><Relationship Id="rId21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slideLayout" Target="../slideLayouts/slideLayout5.xml"/><Relationship Id="rId7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5" Type="http://schemas.openxmlformats.org/officeDocument/2006/relationships/image" Target="../media/image-9-5.png"/><Relationship Id="rId6" Type="http://schemas.openxmlformats.org/officeDocument/2006/relationships/slideLayout" Target="../slideLayouts/slideLayout10.xml"/><Relationship Id="rId7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266712"/>
            <a:ext cx="7556421" cy="12401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Revolutionizing Chama Savings in Africa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6280190" y="3804523"/>
            <a:ext cx="7556421" cy="1587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Welcome, investors and stakeholders, to a presentation on a groundbreaking solution poised to transform informal savings groups, known as Chamas, across Africa. We're here to share our vision for a FinTech product that addresses critical pain points and unlocks unprecedented growth in this vital sector of the African economy.</a:t>
            </a:r>
            <a:endParaRPr lang="en-US" sz="1550" dirty="0"/>
          </a:p>
        </p:txBody>
      </p:sp>
      <p:sp>
        <p:nvSpPr>
          <p:cNvPr id="5" name="Shape 2"/>
          <p:cNvSpPr/>
          <p:nvPr/>
        </p:nvSpPr>
        <p:spPr>
          <a:xfrm>
            <a:off x="6280190" y="5630347"/>
            <a:ext cx="317540" cy="317540"/>
          </a:xfrm>
          <a:prstGeom prst="roundRect">
            <a:avLst>
              <a:gd name="adj" fmla="val 28793492"/>
            </a:avLst>
          </a:prstGeom>
          <a:noFill/>
          <a:ln w="7620">
            <a:solidFill>
              <a:srgbClr val="38383C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7810" y="5637967"/>
            <a:ext cx="302300" cy="30230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696908" y="5615464"/>
            <a:ext cx="746046" cy="347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950" b="1" dirty="0">
                <a:solidFill>
                  <a:srgbClr val="C2C4B5"/>
                </a:solidFill>
                <a:latin typeface="Bitter Bold" pitchFamily="34" charset="0"/>
                <a:ea typeface="Bitter Bold" pitchFamily="34" charset="-122"/>
                <a:cs typeface="Bitter Bold" pitchFamily="34" charset="-120"/>
              </a:rPr>
              <a:t>by liso</a:t>
            </a:r>
            <a:endParaRPr lang="en-US" sz="19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677942"/>
            <a:ext cx="7556421" cy="12401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Addressing the Core Challenges of Chama Contributions</a:t>
            </a:r>
            <a:endParaRPr lang="en-US" sz="3900" dirty="0"/>
          </a:p>
        </p:txBody>
      </p:sp>
      <p:sp>
        <p:nvSpPr>
          <p:cNvPr id="4" name="Shape 1"/>
          <p:cNvSpPr/>
          <p:nvPr/>
        </p:nvSpPr>
        <p:spPr>
          <a:xfrm>
            <a:off x="793790" y="2215753"/>
            <a:ext cx="3679031" cy="3358872"/>
          </a:xfrm>
          <a:prstGeom prst="roundRect">
            <a:avLst>
              <a:gd name="adj" fmla="val 886"/>
            </a:avLst>
          </a:prstGeom>
          <a:solidFill>
            <a:srgbClr val="3B3C3E"/>
          </a:solidFill>
          <a:ln/>
        </p:spPr>
      </p:sp>
      <p:sp>
        <p:nvSpPr>
          <p:cNvPr id="5" name="Text 2"/>
          <p:cNvSpPr/>
          <p:nvPr/>
        </p:nvSpPr>
        <p:spPr>
          <a:xfrm>
            <a:off x="992148" y="2414111"/>
            <a:ext cx="3282315" cy="6203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The Problem: Missed Contributions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992148" y="3153489"/>
            <a:ext cx="3282315" cy="22227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A staggering 78% of Chamas in Kenya fail to meet their financial goals due to forgotten or delayed contributions, as highlighted by the Central Bank of Kenya in 2023. This is a significant barrier to financial inclusion and wealth creation.</a:t>
            </a:r>
            <a:endParaRPr lang="en-US" sz="1550" dirty="0"/>
          </a:p>
        </p:txBody>
      </p:sp>
      <p:sp>
        <p:nvSpPr>
          <p:cNvPr id="7" name="Shape 4"/>
          <p:cNvSpPr/>
          <p:nvPr/>
        </p:nvSpPr>
        <p:spPr>
          <a:xfrm>
            <a:off x="4671179" y="2215753"/>
            <a:ext cx="3679031" cy="3358872"/>
          </a:xfrm>
          <a:prstGeom prst="roundRect">
            <a:avLst>
              <a:gd name="adj" fmla="val 886"/>
            </a:avLst>
          </a:prstGeom>
          <a:solidFill>
            <a:srgbClr val="3B3C3E"/>
          </a:solidFill>
          <a:ln/>
        </p:spPr>
      </p:sp>
      <p:sp>
        <p:nvSpPr>
          <p:cNvPr id="8" name="Text 5"/>
          <p:cNvSpPr/>
          <p:nvPr/>
        </p:nvSpPr>
        <p:spPr>
          <a:xfrm>
            <a:off x="4869537" y="2414111"/>
            <a:ext cx="3282315" cy="6203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Manual Tracking: A Source of Errors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4869537" y="3153489"/>
            <a:ext cx="3282315" cy="22227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Reliance on manual tracking systems leads to frequent errors, disputes among members, and an overwhelming administrative burden for treasurers. This inefficiency stifles the growth potential of Chamas.</a:t>
            </a:r>
            <a:endParaRPr lang="en-US" sz="1550" dirty="0"/>
          </a:p>
        </p:txBody>
      </p:sp>
      <p:sp>
        <p:nvSpPr>
          <p:cNvPr id="10" name="Shape 7"/>
          <p:cNvSpPr/>
          <p:nvPr/>
        </p:nvSpPr>
        <p:spPr>
          <a:xfrm>
            <a:off x="793790" y="5772983"/>
            <a:ext cx="7556421" cy="1778556"/>
          </a:xfrm>
          <a:prstGeom prst="roundRect">
            <a:avLst>
              <a:gd name="adj" fmla="val 1674"/>
            </a:avLst>
          </a:prstGeom>
          <a:solidFill>
            <a:srgbClr val="3B3C3E"/>
          </a:solidFill>
          <a:ln/>
        </p:spPr>
      </p:sp>
      <p:sp>
        <p:nvSpPr>
          <p:cNvPr id="11" name="Text 8"/>
          <p:cNvSpPr/>
          <p:nvPr/>
        </p:nvSpPr>
        <p:spPr>
          <a:xfrm>
            <a:off x="992148" y="5971342"/>
            <a:ext cx="378392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Erosion of Trust: Lack of Visibility</a:t>
            </a:r>
            <a:endParaRPr lang="en-US" sz="1950" dirty="0"/>
          </a:p>
        </p:txBody>
      </p:sp>
      <p:sp>
        <p:nvSpPr>
          <p:cNvPr id="12" name="Text 9"/>
          <p:cNvSpPr/>
          <p:nvPr/>
        </p:nvSpPr>
        <p:spPr>
          <a:xfrm>
            <a:off x="992148" y="6400562"/>
            <a:ext cx="7159704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Without real-time visibility into balances and contributions, trust among Chama members erodes. This lack of transparency can lead to internal conflicts and ultimately, the dissolution of the group.</a:t>
            </a:r>
            <a:endParaRPr lang="en-US" sz="15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60484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545562"/>
            <a:ext cx="11852196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Our Product Objectives: Driving Efficiency and Trust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793790" y="4562475"/>
            <a:ext cx="3074670" cy="654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150"/>
              </a:lnSpc>
              <a:buNone/>
            </a:pPr>
            <a:r>
              <a:rPr lang="en-US" sz="515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90%</a:t>
            </a:r>
            <a:endParaRPr lang="en-US" sz="5150" dirty="0"/>
          </a:p>
        </p:txBody>
      </p:sp>
      <p:sp>
        <p:nvSpPr>
          <p:cNvPr id="5" name="Text 2"/>
          <p:cNvSpPr/>
          <p:nvPr/>
        </p:nvSpPr>
        <p:spPr>
          <a:xfrm>
            <a:off x="1045845" y="5465445"/>
            <a:ext cx="2570440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Reduce Late Payments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793790" y="5894665"/>
            <a:ext cx="3074670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Increase on-time contribution rates from 58% to 90%, ensuring consistent financial flow for Chamas.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4116467" y="4562475"/>
            <a:ext cx="3074670" cy="654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150"/>
              </a:lnSpc>
              <a:buNone/>
            </a:pPr>
            <a:r>
              <a:rPr lang="en-US" sz="515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&lt;5 min</a:t>
            </a:r>
            <a:endParaRPr lang="en-US" sz="5150" dirty="0"/>
          </a:p>
        </p:txBody>
      </p:sp>
      <p:sp>
        <p:nvSpPr>
          <p:cNvPr id="8" name="Text 5"/>
          <p:cNvSpPr/>
          <p:nvPr/>
        </p:nvSpPr>
        <p:spPr>
          <a:xfrm>
            <a:off x="4413290" y="5465445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Eliminate Disputes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4116467" y="5894665"/>
            <a:ext cx="3074670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Reduce reconciliation time to less than 5 minutes per month, minimizing conflicts over balances.</a:t>
            </a:r>
            <a:endParaRPr lang="en-US" sz="1550" dirty="0"/>
          </a:p>
        </p:txBody>
      </p:sp>
      <p:sp>
        <p:nvSpPr>
          <p:cNvPr id="10" name="Text 7"/>
          <p:cNvSpPr/>
          <p:nvPr/>
        </p:nvSpPr>
        <p:spPr>
          <a:xfrm>
            <a:off x="7439144" y="4562475"/>
            <a:ext cx="3074670" cy="654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150"/>
              </a:lnSpc>
              <a:buNone/>
            </a:pPr>
            <a:r>
              <a:rPr lang="en-US" sz="515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1,000</a:t>
            </a:r>
            <a:endParaRPr lang="en-US" sz="5150" dirty="0"/>
          </a:p>
        </p:txBody>
      </p:sp>
      <p:sp>
        <p:nvSpPr>
          <p:cNvPr id="11" name="Text 8"/>
          <p:cNvSpPr/>
          <p:nvPr/>
        </p:nvSpPr>
        <p:spPr>
          <a:xfrm>
            <a:off x="7735967" y="5465445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Drive Adoption</a:t>
            </a:r>
            <a:endParaRPr lang="en-US" sz="1950" dirty="0"/>
          </a:p>
        </p:txBody>
      </p:sp>
      <p:sp>
        <p:nvSpPr>
          <p:cNvPr id="12" name="Text 9"/>
          <p:cNvSpPr/>
          <p:nvPr/>
        </p:nvSpPr>
        <p:spPr>
          <a:xfrm>
            <a:off x="7439144" y="5894665"/>
            <a:ext cx="3074670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Achieve 1,000 active Chamas within the first 6 months, demonstrating rapid market penetration.</a:t>
            </a:r>
            <a:endParaRPr lang="en-US" sz="1550" dirty="0"/>
          </a:p>
        </p:txBody>
      </p:sp>
      <p:sp>
        <p:nvSpPr>
          <p:cNvPr id="13" name="Text 10"/>
          <p:cNvSpPr/>
          <p:nvPr/>
        </p:nvSpPr>
        <p:spPr>
          <a:xfrm>
            <a:off x="10761821" y="4562475"/>
            <a:ext cx="3074789" cy="654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150"/>
              </a:lnSpc>
              <a:buNone/>
            </a:pPr>
            <a:r>
              <a:rPr lang="en-US" sz="515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30%</a:t>
            </a:r>
            <a:endParaRPr lang="en-US" sz="5150" dirty="0"/>
          </a:p>
        </p:txBody>
      </p:sp>
      <p:sp>
        <p:nvSpPr>
          <p:cNvPr id="14" name="Text 11"/>
          <p:cNvSpPr/>
          <p:nvPr/>
        </p:nvSpPr>
        <p:spPr>
          <a:xfrm>
            <a:off x="11003637" y="5465445"/>
            <a:ext cx="2591038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Boost Revenue Growth</a:t>
            </a:r>
            <a:endParaRPr lang="en-US" sz="1950" dirty="0"/>
          </a:p>
        </p:txBody>
      </p:sp>
      <p:sp>
        <p:nvSpPr>
          <p:cNvPr id="15" name="Text 12"/>
          <p:cNvSpPr/>
          <p:nvPr/>
        </p:nvSpPr>
        <p:spPr>
          <a:xfrm>
            <a:off x="10761821" y="5894665"/>
            <a:ext cx="3074789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Convert 30% of free users to premium subscribers, establishing a sustainable revenue stream.</a:t>
            </a:r>
            <a:endParaRPr lang="en-US" sz="15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24754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84967" y="2747367"/>
            <a:ext cx="9522023" cy="5351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200"/>
              </a:lnSpc>
              <a:buNone/>
            </a:pPr>
            <a:r>
              <a:rPr lang="en-US" sz="335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Solution Overview: The WhatsApp Bot Workflow</a:t>
            </a:r>
            <a:endParaRPr lang="en-US" sz="3350" dirty="0"/>
          </a:p>
        </p:txBody>
      </p:sp>
      <p:sp>
        <p:nvSpPr>
          <p:cNvPr id="4" name="Text 1"/>
          <p:cNvSpPr/>
          <p:nvPr/>
        </p:nvSpPr>
        <p:spPr>
          <a:xfrm>
            <a:off x="684967" y="3539371"/>
            <a:ext cx="13260467" cy="273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Our solution centers around an intuitive WhatsApp bot, designed to streamline the entire contribution process. Here's how it works:</a:t>
            </a:r>
            <a:endParaRPr lang="en-US" sz="130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967" y="4005858"/>
            <a:ext cx="6630233" cy="684967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856178" y="4862036"/>
            <a:ext cx="2140625" cy="2675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Reminder Trigger</a:t>
            </a:r>
            <a:endParaRPr lang="en-US" sz="1650" dirty="0"/>
          </a:p>
        </p:txBody>
      </p:sp>
      <p:sp>
        <p:nvSpPr>
          <p:cNvPr id="7" name="Text 3"/>
          <p:cNvSpPr/>
          <p:nvPr/>
        </p:nvSpPr>
        <p:spPr>
          <a:xfrm>
            <a:off x="856178" y="5232321"/>
            <a:ext cx="6287810" cy="273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Automated reminders are sent three days before the contribution due date.</a:t>
            </a:r>
            <a:endParaRPr lang="en-US" sz="130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4005858"/>
            <a:ext cx="6630233" cy="684967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7486412" y="4862036"/>
            <a:ext cx="2171105" cy="2675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Personalized Message</a:t>
            </a:r>
            <a:endParaRPr lang="en-US" sz="1650" dirty="0"/>
          </a:p>
        </p:txBody>
      </p:sp>
      <p:sp>
        <p:nvSpPr>
          <p:cNvPr id="10" name="Text 5"/>
          <p:cNvSpPr/>
          <p:nvPr/>
        </p:nvSpPr>
        <p:spPr>
          <a:xfrm>
            <a:off x="7486412" y="5232321"/>
            <a:ext cx="6287810" cy="5476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Members receive a personalized WhatsApp message with their contribution details.</a:t>
            </a:r>
            <a:endParaRPr lang="en-US" sz="1300" dirty="0"/>
          </a:p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967" y="5951220"/>
            <a:ext cx="6630233" cy="684967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856178" y="6807398"/>
            <a:ext cx="2250162" cy="2675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Payment Confirmation</a:t>
            </a:r>
            <a:endParaRPr lang="en-US" sz="1650" dirty="0"/>
          </a:p>
        </p:txBody>
      </p:sp>
      <p:sp>
        <p:nvSpPr>
          <p:cNvPr id="13" name="Text 7"/>
          <p:cNvSpPr/>
          <p:nvPr/>
        </p:nvSpPr>
        <p:spPr>
          <a:xfrm>
            <a:off x="856178" y="7177683"/>
            <a:ext cx="6287810" cy="273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Payments made via M-Pesa are auto-confirmed through SMS parsing.</a:t>
            </a:r>
            <a:endParaRPr lang="en-US" sz="1300" dirty="0"/>
          </a:p>
        </p:txBody>
      </p:sp>
      <p:pic>
        <p:nvPicPr>
          <p:cNvPr id="14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5200" y="5951220"/>
            <a:ext cx="6630233" cy="684967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7486412" y="6807398"/>
            <a:ext cx="2140625" cy="2675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Real-Time Updates</a:t>
            </a:r>
            <a:endParaRPr lang="en-US" sz="1650" dirty="0"/>
          </a:p>
        </p:txBody>
      </p:sp>
      <p:sp>
        <p:nvSpPr>
          <p:cNvPr id="16" name="Text 9"/>
          <p:cNvSpPr/>
          <p:nvPr/>
        </p:nvSpPr>
        <p:spPr>
          <a:xfrm>
            <a:off x="7486412" y="7177683"/>
            <a:ext cx="6287810" cy="273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Balances are updated in real-time, providing instant visibility to all members.</a:t>
            </a:r>
            <a:endParaRPr lang="en-US" sz="13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07143"/>
            <a:ext cx="9487614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Core Features: Empowering Every Chama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3023235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Intelligent Reminders</a:t>
            </a:r>
            <a:endParaRPr lang="en-US" sz="1950" dirty="0"/>
          </a:p>
        </p:txBody>
      </p:sp>
      <p:sp>
        <p:nvSpPr>
          <p:cNvPr id="4" name="Text 2"/>
          <p:cNvSpPr/>
          <p:nvPr/>
        </p:nvSpPr>
        <p:spPr>
          <a:xfrm>
            <a:off x="793790" y="3531751"/>
            <a:ext cx="6279356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Our free tier includes custom weekly, bi-weekly, or monthly schedules, with a 3-tier escalation system (72hr, 24hr, Due Day + hourly). Users can toggle between Swahili and English.</a:t>
            </a:r>
            <a:endParaRPr lang="en-US" sz="1550" dirty="0"/>
          </a:p>
        </p:txBody>
      </p:sp>
      <p:sp>
        <p:nvSpPr>
          <p:cNvPr id="5" name="Text 3"/>
          <p:cNvSpPr/>
          <p:nvPr/>
        </p:nvSpPr>
        <p:spPr>
          <a:xfrm>
            <a:off x="793790" y="4682728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Auto-Tracking</a:t>
            </a:r>
            <a:endParaRPr lang="en-US" sz="1950" dirty="0"/>
          </a:p>
        </p:txBody>
      </p:sp>
      <p:sp>
        <p:nvSpPr>
          <p:cNvPr id="6" name="Text 4"/>
          <p:cNvSpPr/>
          <p:nvPr/>
        </p:nvSpPr>
        <p:spPr>
          <a:xfrm>
            <a:off x="793790" y="5191244"/>
            <a:ext cx="6279356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The bot processes M-Pesa SMS receipts (amount, date, transaction ID) and forwarded receipts from Equitel and Airtel Money. Discrepancy alerts flag mismatched amounts, ensuring accuracy.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7564874" y="3023235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Balance Broadcasts</a:t>
            </a:r>
            <a:endParaRPr lang="en-US" sz="1950" dirty="0"/>
          </a:p>
        </p:txBody>
      </p:sp>
      <p:sp>
        <p:nvSpPr>
          <p:cNvPr id="8" name="Text 6"/>
          <p:cNvSpPr/>
          <p:nvPr/>
        </p:nvSpPr>
        <p:spPr>
          <a:xfrm>
            <a:off x="7564874" y="3531751"/>
            <a:ext cx="6279356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Auto-generated after each contribution, these broadcasts provide a visual breakdown of paid vs. pending members. A simple "BAL" request triggers an instant group update, enhancing transparency.</a:t>
            </a:r>
            <a:endParaRPr lang="en-US" sz="15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932736"/>
            <a:ext cx="7556421" cy="12401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Premium Features: Unlocking Deeper Insights and Control</a:t>
            </a:r>
            <a:endParaRPr lang="en-US" sz="3900" dirty="0"/>
          </a:p>
        </p:txBody>
      </p:sp>
      <p:sp>
        <p:nvSpPr>
          <p:cNvPr id="4" name="Shape 1"/>
          <p:cNvSpPr/>
          <p:nvPr/>
        </p:nvSpPr>
        <p:spPr>
          <a:xfrm>
            <a:off x="793790" y="2470547"/>
            <a:ext cx="446484" cy="446484"/>
          </a:xfrm>
          <a:prstGeom prst="roundRect">
            <a:avLst>
              <a:gd name="adj" fmla="val 6668"/>
            </a:avLst>
          </a:prstGeom>
          <a:solidFill>
            <a:srgbClr val="3B3C3E"/>
          </a:solidFill>
          <a:ln/>
        </p:spPr>
      </p:sp>
      <p:sp>
        <p:nvSpPr>
          <p:cNvPr id="5" name="Text 2"/>
          <p:cNvSpPr/>
          <p:nvPr/>
        </p:nvSpPr>
        <p:spPr>
          <a:xfrm>
            <a:off x="1438632" y="2538770"/>
            <a:ext cx="4155877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Smart PDF Reports (KES 100/month)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1438632" y="2967990"/>
            <a:ext cx="6911578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Comprehensive contribution history with highlights for late payments, customizable interest calculations, and projected payout dates, offering detailed financial oversight.</a:t>
            </a:r>
            <a:endParaRPr lang="en-US" sz="1550" dirty="0"/>
          </a:p>
        </p:txBody>
      </p:sp>
      <p:sp>
        <p:nvSpPr>
          <p:cNvPr id="7" name="Shape 4"/>
          <p:cNvSpPr/>
          <p:nvPr/>
        </p:nvSpPr>
        <p:spPr>
          <a:xfrm>
            <a:off x="793790" y="4317444"/>
            <a:ext cx="446484" cy="446484"/>
          </a:xfrm>
          <a:prstGeom prst="roundRect">
            <a:avLst>
              <a:gd name="adj" fmla="val 6668"/>
            </a:avLst>
          </a:prstGeom>
          <a:solidFill>
            <a:srgbClr val="3B3C3E"/>
          </a:solidFill>
          <a:ln/>
        </p:spPr>
      </p:sp>
      <p:sp>
        <p:nvSpPr>
          <p:cNvPr id="8" name="Text 5"/>
          <p:cNvSpPr/>
          <p:nvPr/>
        </p:nvSpPr>
        <p:spPr>
          <a:xfrm>
            <a:off x="1438632" y="4385667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Savings Insights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1438632" y="4814888"/>
            <a:ext cx="6911578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Includes a "Group Health Score" based on timeliness and growth rate, anonymous peer benchmarking, and goal tracking (e.g., "72% to land purchase target"), guiding better financial decisions.</a:t>
            </a:r>
            <a:endParaRPr lang="en-US" sz="1550" dirty="0"/>
          </a:p>
        </p:txBody>
      </p:sp>
      <p:sp>
        <p:nvSpPr>
          <p:cNvPr id="10" name="Shape 7"/>
          <p:cNvSpPr/>
          <p:nvPr/>
        </p:nvSpPr>
        <p:spPr>
          <a:xfrm>
            <a:off x="793790" y="6164342"/>
            <a:ext cx="446484" cy="446484"/>
          </a:xfrm>
          <a:prstGeom prst="roundRect">
            <a:avLst>
              <a:gd name="adj" fmla="val 6668"/>
            </a:avLst>
          </a:prstGeom>
          <a:solidFill>
            <a:srgbClr val="3B3C3E"/>
          </a:solidFill>
          <a:ln/>
        </p:spPr>
      </p:sp>
      <p:sp>
        <p:nvSpPr>
          <p:cNvPr id="11" name="Text 8"/>
          <p:cNvSpPr/>
          <p:nvPr/>
        </p:nvSpPr>
        <p:spPr>
          <a:xfrm>
            <a:off x="1438632" y="6232565"/>
            <a:ext cx="4653677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SMS Reminders (Add-on: KES 1/message)</a:t>
            </a:r>
            <a:endParaRPr lang="en-US" sz="1950" dirty="0"/>
          </a:p>
        </p:txBody>
      </p:sp>
      <p:sp>
        <p:nvSpPr>
          <p:cNvPr id="12" name="Text 9"/>
          <p:cNvSpPr/>
          <p:nvPr/>
        </p:nvSpPr>
        <p:spPr>
          <a:xfrm>
            <a:off x="1438632" y="6661785"/>
            <a:ext cx="6911578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A crucial failover for WhatsApp offline users, providing urgent alerts with delivery receipts, ensuring no contribution is missed.</a:t>
            </a:r>
            <a:endParaRPr lang="en-US" sz="15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6167" y="527566"/>
            <a:ext cx="12097583" cy="5985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700"/>
              </a:lnSpc>
              <a:buNone/>
            </a:pPr>
            <a:r>
              <a:rPr lang="en-US" sz="375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Monetization Strategy: Sustainable Growth and Impact</a:t>
            </a:r>
            <a:endParaRPr lang="en-US" sz="3750" dirty="0"/>
          </a:p>
        </p:txBody>
      </p:sp>
      <p:sp>
        <p:nvSpPr>
          <p:cNvPr id="3" name="Text 1"/>
          <p:cNvSpPr/>
          <p:nvPr/>
        </p:nvSpPr>
        <p:spPr>
          <a:xfrm>
            <a:off x="766167" y="1585674"/>
            <a:ext cx="6315432" cy="6129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Our tiered monetization strategy ensures accessibility while driving sustainable revenue growth.</a:t>
            </a:r>
            <a:endParaRPr lang="en-US" sz="1500" dirty="0"/>
          </a:p>
        </p:txBody>
      </p:sp>
      <p:sp>
        <p:nvSpPr>
          <p:cNvPr id="4" name="Shape 2"/>
          <p:cNvSpPr/>
          <p:nvPr/>
        </p:nvSpPr>
        <p:spPr>
          <a:xfrm>
            <a:off x="766167" y="2509718"/>
            <a:ext cx="5725239" cy="239435"/>
          </a:xfrm>
          <a:prstGeom prst="roundRect">
            <a:avLst>
              <a:gd name="adj" fmla="val 12001"/>
            </a:avLst>
          </a:prstGeom>
          <a:solidFill>
            <a:srgbClr val="3B3C3E"/>
          </a:solidFill>
          <a:ln/>
        </p:spPr>
      </p:sp>
      <p:sp>
        <p:nvSpPr>
          <p:cNvPr id="5" name="Shape 3"/>
          <p:cNvSpPr/>
          <p:nvPr/>
        </p:nvSpPr>
        <p:spPr>
          <a:xfrm>
            <a:off x="766167" y="2509718"/>
            <a:ext cx="4007644" cy="239435"/>
          </a:xfrm>
          <a:prstGeom prst="roundRect">
            <a:avLst>
              <a:gd name="adj" fmla="val 12001"/>
            </a:avLst>
          </a:prstGeom>
          <a:solidFill>
            <a:srgbClr val="9FA582"/>
          </a:solidFill>
          <a:ln/>
        </p:spPr>
      </p:sp>
      <p:sp>
        <p:nvSpPr>
          <p:cNvPr id="6" name="Text 4"/>
          <p:cNvSpPr/>
          <p:nvPr/>
        </p:nvSpPr>
        <p:spPr>
          <a:xfrm>
            <a:off x="6634996" y="2509718"/>
            <a:ext cx="446603" cy="2394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85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70%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766167" y="2988469"/>
            <a:ext cx="2804160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Base Subscription Uptake</a:t>
            </a:r>
            <a:endParaRPr lang="en-US" sz="1850" dirty="0"/>
          </a:p>
        </p:txBody>
      </p:sp>
      <p:sp>
        <p:nvSpPr>
          <p:cNvPr id="8" name="Text 6"/>
          <p:cNvSpPr/>
          <p:nvPr/>
        </p:nvSpPr>
        <p:spPr>
          <a:xfrm>
            <a:off x="766167" y="3479125"/>
            <a:ext cx="6315432" cy="3064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KES 100/Chama/month</a:t>
            </a:r>
            <a:endParaRPr lang="en-US" sz="1500" dirty="0"/>
          </a:p>
        </p:txBody>
      </p:sp>
      <p:sp>
        <p:nvSpPr>
          <p:cNvPr id="9" name="Shape 7"/>
          <p:cNvSpPr/>
          <p:nvPr/>
        </p:nvSpPr>
        <p:spPr>
          <a:xfrm>
            <a:off x="766167" y="4360188"/>
            <a:ext cx="5730478" cy="239435"/>
          </a:xfrm>
          <a:prstGeom prst="roundRect">
            <a:avLst>
              <a:gd name="adj" fmla="val 12001"/>
            </a:avLst>
          </a:prstGeom>
          <a:solidFill>
            <a:srgbClr val="3B3C3E"/>
          </a:solidFill>
          <a:ln/>
        </p:spPr>
      </p:sp>
      <p:sp>
        <p:nvSpPr>
          <p:cNvPr id="10" name="Shape 8"/>
          <p:cNvSpPr/>
          <p:nvPr/>
        </p:nvSpPr>
        <p:spPr>
          <a:xfrm>
            <a:off x="766167" y="4360188"/>
            <a:ext cx="2578656" cy="239435"/>
          </a:xfrm>
          <a:prstGeom prst="roundRect">
            <a:avLst>
              <a:gd name="adj" fmla="val 12001"/>
            </a:avLst>
          </a:prstGeom>
          <a:solidFill>
            <a:srgbClr val="9FA582"/>
          </a:solidFill>
          <a:ln/>
        </p:spPr>
      </p:sp>
      <p:sp>
        <p:nvSpPr>
          <p:cNvPr id="11" name="Text 9"/>
          <p:cNvSpPr/>
          <p:nvPr/>
        </p:nvSpPr>
        <p:spPr>
          <a:xfrm>
            <a:off x="6640235" y="4360188"/>
            <a:ext cx="441365" cy="2394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85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45%</a:t>
            </a:r>
            <a:endParaRPr lang="en-US" sz="1850" dirty="0"/>
          </a:p>
        </p:txBody>
      </p:sp>
      <p:sp>
        <p:nvSpPr>
          <p:cNvPr id="12" name="Text 10"/>
          <p:cNvSpPr/>
          <p:nvPr/>
        </p:nvSpPr>
        <p:spPr>
          <a:xfrm>
            <a:off x="766167" y="4838938"/>
            <a:ext cx="2592586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PDF Report Pack Usage</a:t>
            </a:r>
            <a:endParaRPr lang="en-US" sz="1850" dirty="0"/>
          </a:p>
        </p:txBody>
      </p:sp>
      <p:sp>
        <p:nvSpPr>
          <p:cNvPr id="13" name="Text 11"/>
          <p:cNvSpPr/>
          <p:nvPr/>
        </p:nvSpPr>
        <p:spPr>
          <a:xfrm>
            <a:off x="766167" y="5329595"/>
            <a:ext cx="6315432" cy="3064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KES 50/month</a:t>
            </a:r>
            <a:endParaRPr lang="en-US" sz="1500" dirty="0"/>
          </a:p>
        </p:txBody>
      </p:sp>
      <p:sp>
        <p:nvSpPr>
          <p:cNvPr id="14" name="Shape 12"/>
          <p:cNvSpPr/>
          <p:nvPr/>
        </p:nvSpPr>
        <p:spPr>
          <a:xfrm>
            <a:off x="766167" y="6210657"/>
            <a:ext cx="5783342" cy="239435"/>
          </a:xfrm>
          <a:prstGeom prst="roundRect">
            <a:avLst>
              <a:gd name="adj" fmla="val 12001"/>
            </a:avLst>
          </a:prstGeom>
          <a:solidFill>
            <a:srgbClr val="3B3C3E"/>
          </a:solidFill>
          <a:ln/>
        </p:spPr>
      </p:sp>
      <p:sp>
        <p:nvSpPr>
          <p:cNvPr id="15" name="Shape 13"/>
          <p:cNvSpPr/>
          <p:nvPr/>
        </p:nvSpPr>
        <p:spPr>
          <a:xfrm>
            <a:off x="766167" y="6210657"/>
            <a:ext cx="867489" cy="239435"/>
          </a:xfrm>
          <a:prstGeom prst="roundRect">
            <a:avLst>
              <a:gd name="adj" fmla="val 12001"/>
            </a:avLst>
          </a:prstGeom>
          <a:solidFill>
            <a:srgbClr val="9FA582"/>
          </a:solidFill>
          <a:ln/>
        </p:spPr>
      </p:sp>
      <p:sp>
        <p:nvSpPr>
          <p:cNvPr id="16" name="Text 14"/>
          <p:cNvSpPr/>
          <p:nvPr/>
        </p:nvSpPr>
        <p:spPr>
          <a:xfrm>
            <a:off x="6693098" y="6210657"/>
            <a:ext cx="388501" cy="2394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85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15%</a:t>
            </a:r>
            <a:endParaRPr lang="en-US" sz="1850" dirty="0"/>
          </a:p>
        </p:txBody>
      </p:sp>
      <p:sp>
        <p:nvSpPr>
          <p:cNvPr id="17" name="Text 15"/>
          <p:cNvSpPr/>
          <p:nvPr/>
        </p:nvSpPr>
        <p:spPr>
          <a:xfrm>
            <a:off x="766167" y="6689408"/>
            <a:ext cx="2434828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SMS Reminders Usage</a:t>
            </a:r>
            <a:endParaRPr lang="en-US" sz="1850" dirty="0"/>
          </a:p>
        </p:txBody>
      </p:sp>
      <p:sp>
        <p:nvSpPr>
          <p:cNvPr id="18" name="Text 16"/>
          <p:cNvSpPr/>
          <p:nvPr/>
        </p:nvSpPr>
        <p:spPr>
          <a:xfrm>
            <a:off x="766167" y="7180064"/>
            <a:ext cx="6315432" cy="3064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KES 1/message</a:t>
            </a:r>
            <a:endParaRPr lang="en-US" sz="1500" dirty="0"/>
          </a:p>
        </p:txBody>
      </p:sp>
      <p:sp>
        <p:nvSpPr>
          <p:cNvPr id="19" name="Text 17"/>
          <p:cNvSpPr/>
          <p:nvPr/>
        </p:nvSpPr>
        <p:spPr>
          <a:xfrm>
            <a:off x="7556421" y="1604843"/>
            <a:ext cx="2394347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Growth Levers</a:t>
            </a:r>
            <a:endParaRPr lang="en-US" sz="1850" dirty="0"/>
          </a:p>
        </p:txBody>
      </p:sp>
      <p:sp>
        <p:nvSpPr>
          <p:cNvPr id="20" name="Text 18"/>
          <p:cNvSpPr/>
          <p:nvPr/>
        </p:nvSpPr>
        <p:spPr>
          <a:xfrm>
            <a:off x="7556421" y="2095500"/>
            <a:ext cx="6315432" cy="3064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500" b="1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Referral program: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 1 month free for each new Chama referred.</a:t>
            </a:r>
            <a:endParaRPr lang="en-US" sz="1500" dirty="0"/>
          </a:p>
        </p:txBody>
      </p:sp>
      <p:sp>
        <p:nvSpPr>
          <p:cNvPr id="21" name="Text 19"/>
          <p:cNvSpPr/>
          <p:nvPr/>
        </p:nvSpPr>
        <p:spPr>
          <a:xfrm>
            <a:off x="7556421" y="2468999"/>
            <a:ext cx="6315432" cy="6129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500" b="1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NGO partnerships: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 Subsidized access for women's groups, fostering social impact.</a:t>
            </a:r>
            <a:endParaRPr lang="en-US" sz="1500" dirty="0"/>
          </a:p>
        </p:txBody>
      </p:sp>
      <p:sp>
        <p:nvSpPr>
          <p:cNvPr id="22" name="Text 20"/>
          <p:cNvSpPr/>
          <p:nvPr/>
        </p:nvSpPr>
        <p:spPr>
          <a:xfrm>
            <a:off x="7556421" y="3148965"/>
            <a:ext cx="6315432" cy="6129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500" b="1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Tiered pricing: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 KES 500/month for Chamas with over 50 members, catering to larger groups.</a:t>
            </a:r>
            <a:endParaRPr lang="en-US" sz="1500" dirty="0"/>
          </a:p>
        </p:txBody>
      </p:sp>
      <p:sp>
        <p:nvSpPr>
          <p:cNvPr id="23" name="Text 21"/>
          <p:cNvSpPr/>
          <p:nvPr/>
        </p:nvSpPr>
        <p:spPr>
          <a:xfrm>
            <a:off x="7556421" y="3828931"/>
            <a:ext cx="6315432" cy="3064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500" b="1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Savings Consultations: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 KES 500/session for enterprise Chamas.</a:t>
            </a:r>
            <a:endParaRPr lang="en-US" sz="15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34434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4494" y="3145988"/>
            <a:ext cx="11843504" cy="558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350"/>
              </a:lnSpc>
              <a:buNone/>
            </a:pPr>
            <a:r>
              <a:rPr lang="en-US" sz="350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Roadmap to Success: Phased Development and Expansion</a:t>
            </a:r>
            <a:endParaRPr lang="en-US" sz="3500" dirty="0"/>
          </a:p>
        </p:txBody>
      </p:sp>
      <p:sp>
        <p:nvSpPr>
          <p:cNvPr id="4" name="Shape 1"/>
          <p:cNvSpPr/>
          <p:nvPr/>
        </p:nvSpPr>
        <p:spPr>
          <a:xfrm>
            <a:off x="714494" y="5644158"/>
            <a:ext cx="13201412" cy="22860"/>
          </a:xfrm>
          <a:prstGeom prst="roundRect">
            <a:avLst>
              <a:gd name="adj" fmla="val 117209"/>
            </a:avLst>
          </a:prstGeom>
          <a:solidFill>
            <a:srgbClr val="545557"/>
          </a:solidFill>
          <a:ln/>
        </p:spPr>
      </p:sp>
      <p:sp>
        <p:nvSpPr>
          <p:cNvPr id="5" name="Shape 2"/>
          <p:cNvSpPr/>
          <p:nvPr/>
        </p:nvSpPr>
        <p:spPr>
          <a:xfrm>
            <a:off x="3947398" y="5108436"/>
            <a:ext cx="22860" cy="535781"/>
          </a:xfrm>
          <a:prstGeom prst="roundRect">
            <a:avLst>
              <a:gd name="adj" fmla="val 117209"/>
            </a:avLst>
          </a:prstGeom>
          <a:solidFill>
            <a:srgbClr val="545557"/>
          </a:solidFill>
          <a:ln/>
        </p:spPr>
      </p:sp>
      <p:sp>
        <p:nvSpPr>
          <p:cNvPr id="6" name="Shape 3"/>
          <p:cNvSpPr/>
          <p:nvPr/>
        </p:nvSpPr>
        <p:spPr>
          <a:xfrm>
            <a:off x="3757970" y="5443240"/>
            <a:ext cx="401836" cy="401836"/>
          </a:xfrm>
          <a:prstGeom prst="roundRect">
            <a:avLst>
              <a:gd name="adj" fmla="val 6668"/>
            </a:avLst>
          </a:prstGeom>
          <a:solidFill>
            <a:srgbClr val="3B3C3E"/>
          </a:solidFill>
          <a:ln/>
        </p:spPr>
      </p:sp>
      <p:sp>
        <p:nvSpPr>
          <p:cNvPr id="7" name="Text 4"/>
          <p:cNvSpPr/>
          <p:nvPr/>
        </p:nvSpPr>
        <p:spPr>
          <a:xfrm>
            <a:off x="3824883" y="5476637"/>
            <a:ext cx="267891" cy="3349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21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1</a:t>
            </a:r>
            <a:endParaRPr lang="en-US" sz="2100" dirty="0"/>
          </a:p>
        </p:txBody>
      </p:sp>
      <p:sp>
        <p:nvSpPr>
          <p:cNvPr id="8" name="Text 5"/>
          <p:cNvSpPr/>
          <p:nvPr/>
        </p:nvSpPr>
        <p:spPr>
          <a:xfrm>
            <a:off x="2842617" y="3972044"/>
            <a:ext cx="2232779" cy="278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50"/>
              </a:lnSpc>
              <a:buNone/>
            </a:pPr>
            <a:r>
              <a:rPr lang="en-US" sz="175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Phase 1 (MVP)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893088" y="4358164"/>
            <a:ext cx="6131838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Launch with core reminders, M-Pesa tracking, and basic balance broadcasts, focusing on foundational functionality.</a:t>
            </a:r>
            <a:endParaRPr lang="en-US" sz="1400" dirty="0"/>
          </a:p>
        </p:txBody>
      </p:sp>
      <p:sp>
        <p:nvSpPr>
          <p:cNvPr id="10" name="Shape 7"/>
          <p:cNvSpPr/>
          <p:nvPr/>
        </p:nvSpPr>
        <p:spPr>
          <a:xfrm>
            <a:off x="7303532" y="5644098"/>
            <a:ext cx="22860" cy="535781"/>
          </a:xfrm>
          <a:prstGeom prst="roundRect">
            <a:avLst>
              <a:gd name="adj" fmla="val 117209"/>
            </a:avLst>
          </a:prstGeom>
          <a:solidFill>
            <a:srgbClr val="545557"/>
          </a:solidFill>
          <a:ln/>
        </p:spPr>
      </p:sp>
      <p:sp>
        <p:nvSpPr>
          <p:cNvPr id="11" name="Shape 8"/>
          <p:cNvSpPr/>
          <p:nvPr/>
        </p:nvSpPr>
        <p:spPr>
          <a:xfrm>
            <a:off x="7114103" y="5443240"/>
            <a:ext cx="401836" cy="401836"/>
          </a:xfrm>
          <a:prstGeom prst="roundRect">
            <a:avLst>
              <a:gd name="adj" fmla="val 6668"/>
            </a:avLst>
          </a:prstGeom>
          <a:solidFill>
            <a:srgbClr val="3B3C3E"/>
          </a:solidFill>
          <a:ln/>
        </p:spPr>
      </p:sp>
      <p:sp>
        <p:nvSpPr>
          <p:cNvPr id="12" name="Text 9"/>
          <p:cNvSpPr/>
          <p:nvPr/>
        </p:nvSpPr>
        <p:spPr>
          <a:xfrm>
            <a:off x="7181017" y="5476637"/>
            <a:ext cx="267891" cy="3349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21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2</a:t>
            </a:r>
            <a:endParaRPr lang="en-US" sz="2100" dirty="0"/>
          </a:p>
        </p:txBody>
      </p:sp>
      <p:sp>
        <p:nvSpPr>
          <p:cNvPr id="13" name="Text 10"/>
          <p:cNvSpPr/>
          <p:nvPr/>
        </p:nvSpPr>
        <p:spPr>
          <a:xfrm>
            <a:off x="6198751" y="6358652"/>
            <a:ext cx="2232779" cy="278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50"/>
              </a:lnSpc>
              <a:buNone/>
            </a:pPr>
            <a:r>
              <a:rPr lang="en-US" sz="175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Phase 2 (Q3)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4249222" y="6744772"/>
            <a:ext cx="6131838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Develop the PDF reports engine and integrate Swahili Natural Language Processing (NLP) for enhanced user interaction.</a:t>
            </a:r>
            <a:endParaRPr lang="en-US" sz="1400" dirty="0"/>
          </a:p>
        </p:txBody>
      </p:sp>
      <p:sp>
        <p:nvSpPr>
          <p:cNvPr id="15" name="Shape 12"/>
          <p:cNvSpPr/>
          <p:nvPr/>
        </p:nvSpPr>
        <p:spPr>
          <a:xfrm>
            <a:off x="10659785" y="5108436"/>
            <a:ext cx="22860" cy="535781"/>
          </a:xfrm>
          <a:prstGeom prst="roundRect">
            <a:avLst>
              <a:gd name="adj" fmla="val 117209"/>
            </a:avLst>
          </a:prstGeom>
          <a:solidFill>
            <a:srgbClr val="545557"/>
          </a:solidFill>
          <a:ln/>
        </p:spPr>
      </p:sp>
      <p:sp>
        <p:nvSpPr>
          <p:cNvPr id="16" name="Shape 13"/>
          <p:cNvSpPr/>
          <p:nvPr/>
        </p:nvSpPr>
        <p:spPr>
          <a:xfrm>
            <a:off x="10470356" y="5443240"/>
            <a:ext cx="401836" cy="401836"/>
          </a:xfrm>
          <a:prstGeom prst="roundRect">
            <a:avLst>
              <a:gd name="adj" fmla="val 6668"/>
            </a:avLst>
          </a:prstGeom>
          <a:solidFill>
            <a:srgbClr val="3B3C3E"/>
          </a:solidFill>
          <a:ln/>
        </p:spPr>
      </p:sp>
      <p:sp>
        <p:nvSpPr>
          <p:cNvPr id="17" name="Text 14"/>
          <p:cNvSpPr/>
          <p:nvPr/>
        </p:nvSpPr>
        <p:spPr>
          <a:xfrm>
            <a:off x="10537269" y="5476637"/>
            <a:ext cx="267891" cy="3349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21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3</a:t>
            </a:r>
            <a:endParaRPr lang="en-US" sz="2100" dirty="0"/>
          </a:p>
        </p:txBody>
      </p:sp>
      <p:sp>
        <p:nvSpPr>
          <p:cNvPr id="18" name="Text 15"/>
          <p:cNvSpPr/>
          <p:nvPr/>
        </p:nvSpPr>
        <p:spPr>
          <a:xfrm>
            <a:off x="9554885" y="3972044"/>
            <a:ext cx="2232779" cy="278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50"/>
              </a:lnSpc>
              <a:buNone/>
            </a:pPr>
            <a:r>
              <a:rPr lang="en-US" sz="175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Phase 3 (Q4)</a:t>
            </a:r>
            <a:endParaRPr lang="en-US" sz="1750" dirty="0"/>
          </a:p>
        </p:txBody>
      </p:sp>
      <p:sp>
        <p:nvSpPr>
          <p:cNvPr id="19" name="Text 16"/>
          <p:cNvSpPr/>
          <p:nvPr/>
        </p:nvSpPr>
        <p:spPr>
          <a:xfrm>
            <a:off x="7605355" y="4358164"/>
            <a:ext cx="6131957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Implement auto-advance from group funds and introduce a government compliance toolkit, expanding the product's scope and value.</a:t>
            </a:r>
            <a:endParaRPr lang="en-US" sz="14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21586" y="683300"/>
            <a:ext cx="7618690" cy="4181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50"/>
              </a:lnSpc>
              <a:buNone/>
            </a:pPr>
            <a:r>
              <a:rPr lang="en-US" sz="260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Mitigating Risks and Ensuring Long-Term Stability</a:t>
            </a:r>
            <a:endParaRPr lang="en-US" sz="2600" dirty="0"/>
          </a:p>
        </p:txBody>
      </p:sp>
      <p:sp>
        <p:nvSpPr>
          <p:cNvPr id="4" name="Text 1"/>
          <p:cNvSpPr/>
          <p:nvPr/>
        </p:nvSpPr>
        <p:spPr>
          <a:xfrm>
            <a:off x="6021586" y="1302068"/>
            <a:ext cx="8073628" cy="4281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We have proactively identified potential risks and developed robust mitigation strategies to ensure the long-term stability and success of our platform.</a:t>
            </a:r>
            <a:endParaRPr lang="en-US" sz="105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1586" y="1880711"/>
            <a:ext cx="334447" cy="334447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021586" y="2382322"/>
            <a:ext cx="1672471" cy="2090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3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SMS Delivery Failures</a:t>
            </a:r>
            <a:endParaRPr lang="en-US" sz="1300" dirty="0"/>
          </a:p>
        </p:txBody>
      </p:sp>
      <p:sp>
        <p:nvSpPr>
          <p:cNvPr id="7" name="Text 3"/>
          <p:cNvSpPr/>
          <p:nvPr/>
        </p:nvSpPr>
        <p:spPr>
          <a:xfrm>
            <a:off x="6021586" y="2671643"/>
            <a:ext cx="8073628" cy="2140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Our system employs a WhatsApp + SMS failover mechanism, guaranteeing delivery of critical alerts even in connectivity issues.</a:t>
            </a:r>
            <a:endParaRPr lang="en-US" sz="105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1586" y="3220164"/>
            <a:ext cx="334447" cy="334447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6021586" y="3721775"/>
            <a:ext cx="1722477" cy="2090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3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M-Pesa Parsing Errors</a:t>
            </a:r>
            <a:endParaRPr lang="en-US" sz="1300" dirty="0"/>
          </a:p>
        </p:txBody>
      </p:sp>
      <p:sp>
        <p:nvSpPr>
          <p:cNvPr id="10" name="Text 5"/>
          <p:cNvSpPr/>
          <p:nvPr/>
        </p:nvSpPr>
        <p:spPr>
          <a:xfrm>
            <a:off x="6021586" y="4011097"/>
            <a:ext cx="8073628" cy="4281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We've implemented manual override capabilities and advanced regex tuning to correct any discrepancies in M-Pesa transaction parsing.</a:t>
            </a:r>
            <a:endParaRPr lang="en-US" sz="1050" dirty="0"/>
          </a:p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1586" y="4773692"/>
            <a:ext cx="334447" cy="334447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6021586" y="5275302"/>
            <a:ext cx="1753314" cy="2090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3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Data Privacy Concerns</a:t>
            </a:r>
            <a:endParaRPr lang="en-US" sz="1300" dirty="0"/>
          </a:p>
        </p:txBody>
      </p:sp>
      <p:sp>
        <p:nvSpPr>
          <p:cNvPr id="13" name="Text 7"/>
          <p:cNvSpPr/>
          <p:nvPr/>
        </p:nvSpPr>
        <p:spPr>
          <a:xfrm>
            <a:off x="6021586" y="5564624"/>
            <a:ext cx="8073628" cy="4281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All data is secured with end-to-end encryption, ensuring the highest level of privacy and compliance with data protection regulations.</a:t>
            </a:r>
            <a:endParaRPr lang="en-US" sz="1050" dirty="0"/>
          </a:p>
        </p:txBody>
      </p:sp>
      <p:pic>
        <p:nvPicPr>
          <p:cNvPr id="14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21586" y="6327219"/>
            <a:ext cx="334447" cy="334447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6021586" y="6828830"/>
            <a:ext cx="1672471" cy="2090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3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Payment Disputes</a:t>
            </a:r>
            <a:endParaRPr lang="en-US" sz="1300" dirty="0"/>
          </a:p>
        </p:txBody>
      </p:sp>
      <p:sp>
        <p:nvSpPr>
          <p:cNvPr id="16" name="Text 9"/>
          <p:cNvSpPr/>
          <p:nvPr/>
        </p:nvSpPr>
        <p:spPr>
          <a:xfrm>
            <a:off x="6021586" y="7118152"/>
            <a:ext cx="8073628" cy="4281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A transparent blockchain audit trail is maintained for all transactions, providing an immutable record to resolve any payment disputes.</a:t>
            </a:r>
            <a:endParaRPr lang="en-US" sz="10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2025-06-25T21:01:27Z</dcterms:created>
  <dcterms:modified xsi:type="dcterms:W3CDTF">2025-06-25T21:01:27Z</dcterms:modified>
</cp:coreProperties>
</file>